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24"/>
  </p:notesMasterIdLst>
  <p:handoutMasterIdLst>
    <p:handoutMasterId r:id="rId25"/>
  </p:handoutMasterIdLst>
  <p:sldIdLst>
    <p:sldId id="661" r:id="rId6"/>
    <p:sldId id="967" r:id="rId7"/>
    <p:sldId id="968" r:id="rId8"/>
    <p:sldId id="979" r:id="rId9"/>
    <p:sldId id="969" r:id="rId10"/>
    <p:sldId id="983" r:id="rId11"/>
    <p:sldId id="970" r:id="rId12"/>
    <p:sldId id="981" r:id="rId13"/>
    <p:sldId id="971" r:id="rId14"/>
    <p:sldId id="973" r:id="rId15"/>
    <p:sldId id="974" r:id="rId16"/>
    <p:sldId id="975" r:id="rId17"/>
    <p:sldId id="976" r:id="rId18"/>
    <p:sldId id="977" r:id="rId19"/>
    <p:sldId id="984" r:id="rId20"/>
    <p:sldId id="985" r:id="rId21"/>
    <p:sldId id="986" r:id="rId22"/>
    <p:sldId id="898" r:id="rId2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AB0"/>
    <a:srgbClr val="2818FC"/>
    <a:srgbClr val="15127C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0" autoAdjust="0"/>
    <p:restoredTop sz="79506" autoAdjust="0"/>
  </p:normalViewPr>
  <p:slideViewPr>
    <p:cSldViewPr snapToGrid="0">
      <p:cViewPr>
        <p:scale>
          <a:sx n="75" d="100"/>
          <a:sy n="75" d="100"/>
        </p:scale>
        <p:origin x="1234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Visual N-Grams</a:t>
            </a:r>
            <a:r>
              <a:rPr lang="ko-KR" altLang="en-US" dirty="0"/>
              <a:t>는 </a:t>
            </a:r>
            <a:r>
              <a:rPr lang="en-US" altLang="ko-KR" dirty="0"/>
              <a:t>zero-shot model</a:t>
            </a:r>
            <a:r>
              <a:rPr lang="ko-KR" altLang="en-US" dirty="0"/>
              <a:t>의 조상 격</a:t>
            </a:r>
            <a:r>
              <a:rPr lang="en-US" altLang="ko-KR" dirty="0"/>
              <a:t>..?(Introduction</a:t>
            </a:r>
            <a:r>
              <a:rPr lang="ko-KR" altLang="en-US" dirty="0"/>
              <a:t>언급</a:t>
            </a:r>
            <a:r>
              <a:rPr lang="en-US" altLang="ko-KR" dirty="0"/>
              <a:t>)</a:t>
            </a:r>
            <a:r>
              <a:rPr lang="ko-KR" altLang="en-US" dirty="0"/>
              <a:t>이라 비교함 </a:t>
            </a:r>
            <a:endParaRPr lang="en-US" altLang="ko-KR" dirty="0"/>
          </a:p>
          <a:p>
            <a:r>
              <a:rPr lang="en-US" altLang="ko-KR" dirty="0"/>
              <a:t>Linear Probe : </a:t>
            </a:r>
            <a:r>
              <a:rPr lang="ko-KR" altLang="en-US" b="1" dirty="0"/>
              <a:t>사전 학습된 모델</a:t>
            </a:r>
            <a:r>
              <a:rPr lang="en-US" altLang="ko-KR" b="1" dirty="0"/>
              <a:t>(Pre-trained Model)</a:t>
            </a:r>
            <a:r>
              <a:rPr lang="ko-KR" altLang="en-US" dirty="0"/>
              <a:t> 의 </a:t>
            </a:r>
            <a:r>
              <a:rPr lang="ko-KR" altLang="en-US" b="1" dirty="0"/>
              <a:t>특정 레이어에서 추출한 특징</a:t>
            </a:r>
            <a:r>
              <a:rPr lang="en-US" altLang="ko-KR" b="1" dirty="0"/>
              <a:t>(feature)</a:t>
            </a:r>
            <a:r>
              <a:rPr lang="ko-KR" altLang="en-US" dirty="0"/>
              <a:t> 을 이용하여</a:t>
            </a:r>
            <a:r>
              <a:rPr lang="en-US" altLang="ko-KR" dirty="0"/>
              <a:t>, </a:t>
            </a:r>
            <a:r>
              <a:rPr lang="ko-KR" altLang="en-US" b="1" dirty="0"/>
              <a:t>얕은</a:t>
            </a:r>
            <a:r>
              <a:rPr lang="en-US" altLang="ko-KR" b="1" dirty="0"/>
              <a:t>(Shallow) </a:t>
            </a:r>
            <a:r>
              <a:rPr lang="ko-KR" altLang="en-US" b="1" dirty="0"/>
              <a:t>선형 분류기</a:t>
            </a:r>
            <a:r>
              <a:rPr lang="en-US" altLang="ko-KR" b="1" dirty="0"/>
              <a:t>(Linear Classifier)</a:t>
            </a:r>
            <a:r>
              <a:rPr lang="ko-KR" altLang="en-US" dirty="0"/>
              <a:t> 를 학습시키는 기법</a:t>
            </a:r>
            <a:endParaRPr lang="en-US" altLang="ko-KR" dirty="0"/>
          </a:p>
          <a:p>
            <a:r>
              <a:rPr lang="en-US" altLang="ko-KR" dirty="0"/>
              <a:t>few-shot : </a:t>
            </a:r>
            <a:r>
              <a:rPr lang="ko-KR" altLang="en-US" dirty="0"/>
              <a:t>적은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데이터로 </a:t>
            </a:r>
            <a:r>
              <a:rPr lang="en-US" altLang="ko-KR" dirty="0"/>
              <a:t>Linear Probe</a:t>
            </a:r>
            <a:r>
              <a:rPr lang="ko-KR" altLang="en-US" dirty="0"/>
              <a:t>를 학습시키는 방법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5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특성을 최대한 잘 설명하는 어떤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feature(representation)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잘 뽑아 이를 다른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downstream 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 활용하는 측면에서의 성능 </a:t>
            </a:r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추출한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representation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linear model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에 넣은 성능을 평가한 것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326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1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6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3AB6-D97F-02B6-6949-5B2E8472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57EA1E-8ADE-785B-644D-6BEAAE519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19FC0B-5932-2954-DAE5-222FBF9D5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3D7507-2F8F-21AC-6DC4-9DC3A52BC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8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&lt;Computer Vision&gt;</a:t>
            </a:r>
          </a:p>
          <a:p>
            <a:r>
              <a:rPr lang="en-US" altLang="ko-KR" dirty="0"/>
              <a:t>crowd-labeled </a:t>
            </a:r>
            <a:r>
              <a:rPr lang="ko-KR" altLang="en-US" dirty="0"/>
              <a:t>데이터셋 필요로 함</a:t>
            </a:r>
            <a:endParaRPr lang="en-US" altLang="ko-KR" dirty="0"/>
          </a:p>
          <a:p>
            <a:r>
              <a:rPr lang="en-US" altLang="ko-KR" dirty="0"/>
              <a:t>task</a:t>
            </a:r>
            <a:r>
              <a:rPr lang="ko-KR" altLang="en-US" dirty="0"/>
              <a:t>에 </a:t>
            </a:r>
            <a:r>
              <a:rPr lang="ko-KR" altLang="en-US" dirty="0" err="1"/>
              <a:t>구애받음</a:t>
            </a:r>
            <a:r>
              <a:rPr lang="ko-KR" altLang="en-US" dirty="0"/>
              <a:t> </a:t>
            </a:r>
            <a:r>
              <a:rPr lang="en-US" altLang="ko-KR" dirty="0"/>
              <a:t>(task-agnostic</a:t>
            </a:r>
            <a:r>
              <a:rPr lang="ko-KR" altLang="en-US" dirty="0"/>
              <a:t>의 반대 용어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pre-train</a:t>
            </a:r>
            <a:r>
              <a:rPr lang="ko-KR" altLang="en-US" dirty="0"/>
              <a:t>한 모델의 </a:t>
            </a:r>
            <a:r>
              <a:rPr lang="en-US" altLang="ko-KR" dirty="0"/>
              <a:t>fine-tuning</a:t>
            </a:r>
            <a:r>
              <a:rPr lang="ko-KR" altLang="en-US" dirty="0"/>
              <a:t>을 </a:t>
            </a:r>
            <a:r>
              <a:rPr lang="ko-KR" altLang="en-US" dirty="0" err="1"/>
              <a:t>필요로함</a:t>
            </a:r>
            <a:endParaRPr lang="en-US" altLang="ko-KR" dirty="0"/>
          </a:p>
          <a:p>
            <a:r>
              <a:rPr lang="en-US" altLang="ko-KR" dirty="0"/>
              <a:t>fine tuning</a:t>
            </a:r>
            <a:r>
              <a:rPr lang="ko-KR" altLang="en-US" dirty="0"/>
              <a:t>으로 인해 </a:t>
            </a:r>
            <a:r>
              <a:rPr lang="en-US" altLang="ko-KR" dirty="0"/>
              <a:t>downstream task</a:t>
            </a:r>
            <a:r>
              <a:rPr lang="ko-KR" altLang="en-US" dirty="0"/>
              <a:t>에 적응 </a:t>
            </a:r>
            <a:r>
              <a:rPr lang="ko-KR" altLang="en-US" dirty="0" err="1"/>
              <a:t>어러워</a:t>
            </a:r>
            <a:r>
              <a:rPr lang="ko-KR" altLang="en-US" dirty="0"/>
              <a:t> 모델의 일반화 성능 낮음</a:t>
            </a:r>
            <a:endParaRPr lang="en-US" altLang="ko-KR" dirty="0"/>
          </a:p>
          <a:p>
            <a:r>
              <a:rPr lang="ko-KR" altLang="en-US" dirty="0"/>
              <a:t>이미지의 의미론적 정보 학습 불가 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&lt;NLP&gt;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raw text</a:t>
            </a:r>
            <a:r>
              <a:rPr lang="ko-KR" altLang="en-US" dirty="0"/>
              <a:t>에서 바로 학습하는 </a:t>
            </a:r>
            <a:r>
              <a:rPr lang="en-US" altLang="ko-KR" dirty="0"/>
              <a:t>Pre-training method</a:t>
            </a:r>
            <a:endParaRPr lang="ko-KR" altLang="en-US" dirty="0"/>
          </a:p>
          <a:p>
            <a:r>
              <a:rPr lang="en-US" altLang="ko-KR" dirty="0"/>
              <a:t>2. text-to-text</a:t>
            </a:r>
            <a:r>
              <a:rPr lang="ko-KR" altLang="en-US" dirty="0"/>
              <a:t>라는 표준화된 입출력 인터페이스 개발 </a:t>
            </a:r>
            <a:endParaRPr lang="en-US" altLang="ko-KR" dirty="0"/>
          </a:p>
          <a:p>
            <a:r>
              <a:rPr lang="en-US" altLang="ko-KR" dirty="0"/>
              <a:t>task-agnostic;</a:t>
            </a:r>
            <a:r>
              <a:rPr lang="ko-KR" altLang="en-US" dirty="0"/>
              <a:t> </a:t>
            </a:r>
            <a:r>
              <a:rPr lang="en-US" altLang="ko-KR" dirty="0"/>
              <a:t>downstream dataset</a:t>
            </a:r>
            <a:r>
              <a:rPr lang="ko-KR" altLang="en-US" dirty="0"/>
              <a:t>에 </a:t>
            </a:r>
            <a:r>
              <a:rPr lang="en-US" altLang="ko-KR" dirty="0"/>
              <a:t>zero-shot transfer </a:t>
            </a:r>
            <a:r>
              <a:rPr lang="ko-KR" altLang="en-US" dirty="0"/>
              <a:t>가능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cf.</a:t>
            </a:r>
            <a:r>
              <a:rPr lang="ko-KR" altLang="en-US" dirty="0"/>
              <a:t> </a:t>
            </a:r>
            <a:r>
              <a:rPr lang="en-US" altLang="ko-KR" dirty="0"/>
              <a:t>GPT-3</a:t>
            </a:r>
            <a:r>
              <a:rPr lang="ko-KR" altLang="en-US" dirty="0"/>
              <a:t>은 </a:t>
            </a:r>
            <a:r>
              <a:rPr lang="en-US" altLang="ko-KR" dirty="0"/>
              <a:t>bespoke model</a:t>
            </a:r>
            <a:r>
              <a:rPr lang="ko-KR" altLang="en-US" dirty="0"/>
              <a:t>과 경쟁</a:t>
            </a:r>
            <a:r>
              <a:rPr lang="en-US" altLang="ko-KR" dirty="0"/>
              <a:t>, training data </a:t>
            </a:r>
            <a:r>
              <a:rPr lang="ko-KR" altLang="en-US" dirty="0"/>
              <a:t>필요 없음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0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62626"/>
                </a:solidFill>
                <a:effectLst/>
                <a:latin typeface="-apple-system"/>
              </a:rPr>
              <a:t>N-Gram :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-apple-system"/>
              </a:rPr>
              <a:t>연속된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-apple-system"/>
              </a:rPr>
              <a:t>N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-apple-system"/>
              </a:rPr>
              <a:t>개의 항목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-apple-system"/>
              </a:rPr>
              <a:t>단어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-apple-system"/>
              </a:rPr>
              <a:t>문자 등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-apple-system"/>
              </a:rPr>
              <a:t>을 묶어서 하나의 단위로 보는 방법</a:t>
            </a:r>
            <a:endParaRPr lang="en-US" altLang="ko-KR" b="0" i="0" dirty="0">
              <a:solidFill>
                <a:srgbClr val="262626"/>
              </a:solidFill>
              <a:effectLst/>
              <a:latin typeface="-apple-system"/>
            </a:endParaRPr>
          </a:p>
          <a:p>
            <a:r>
              <a:rPr lang="en-US" altLang="ko-KR" dirty="0"/>
              <a:t>N-gram </a:t>
            </a:r>
            <a:r>
              <a:rPr lang="ko-KR" altLang="en-US" dirty="0"/>
              <a:t>개념을 </a:t>
            </a:r>
            <a:r>
              <a:rPr lang="en-US" altLang="ko-KR" dirty="0"/>
              <a:t>CV</a:t>
            </a:r>
            <a:r>
              <a:rPr lang="ko-KR" altLang="en-US" dirty="0"/>
              <a:t>로 가져와서 이미지로부터 개별 단어</a:t>
            </a:r>
            <a:r>
              <a:rPr lang="en-US" altLang="ko-KR" dirty="0"/>
              <a:t>, n-gram </a:t>
            </a:r>
            <a:r>
              <a:rPr lang="ko-KR" altLang="en-US" dirty="0"/>
              <a:t>구문을 예측하는 방법 제시</a:t>
            </a:r>
            <a:endParaRPr lang="en-US" altLang="ko-KR" dirty="0"/>
          </a:p>
          <a:p>
            <a:r>
              <a:rPr lang="ko-KR" altLang="en-US" dirty="0"/>
              <a:t>이미지 분류 데이터셋에서 </a:t>
            </a:r>
            <a:r>
              <a:rPr lang="en-US" altLang="ko-KR" dirty="0"/>
              <a:t>zero-shot transfer </a:t>
            </a:r>
            <a:r>
              <a:rPr lang="ko-KR" altLang="en-US" dirty="0"/>
              <a:t>가능성 보임  </a:t>
            </a:r>
          </a:p>
          <a:p>
            <a:endParaRPr lang="en-US" altLang="ko-KR" dirty="0"/>
          </a:p>
          <a:p>
            <a:r>
              <a:rPr lang="en-US" altLang="ko-KR" dirty="0"/>
              <a:t>Contrastive Learning : </a:t>
            </a:r>
            <a:r>
              <a:rPr lang="ko-KR" altLang="en-US" dirty="0"/>
              <a:t>유사한 샘플은 서로 가깝게 위치하도록 학습</a:t>
            </a:r>
            <a:r>
              <a:rPr lang="en-US" altLang="ko-KR" dirty="0"/>
              <a:t>, </a:t>
            </a:r>
            <a:r>
              <a:rPr lang="ko-KR" altLang="en-US" dirty="0"/>
              <a:t>서로 다른 샘플은 멀리 떨어지도록 학습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ConVIRT</a:t>
            </a:r>
            <a:r>
              <a:rPr lang="en-US" altLang="ko-KR" dirty="0"/>
              <a:t>(Contrastive Learning of Medical Visual Representations): Medical </a:t>
            </a:r>
            <a:r>
              <a:rPr lang="ko-KR" altLang="en-US" dirty="0"/>
              <a:t>분야에서 거의 처음으로 </a:t>
            </a:r>
            <a:r>
              <a:rPr lang="en-US" altLang="ko-KR" dirty="0"/>
              <a:t>contrastive learning </a:t>
            </a:r>
            <a:r>
              <a:rPr lang="ko-KR" altLang="en-US" dirty="0"/>
              <a:t>적용한 것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web-based image-text pair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visual </a:t>
            </a:r>
            <a:r>
              <a:rPr lang="en-US" altLang="ko-KR" sz="1200" dirty="0" err="1"/>
              <a:t>represenataion</a:t>
            </a:r>
            <a:r>
              <a:rPr lang="en-US" altLang="ko-KR" sz="1200" dirty="0"/>
              <a:t>(</a:t>
            </a:r>
            <a:r>
              <a:rPr lang="ko-KR" altLang="en-US" sz="1200" dirty="0"/>
              <a:t>시각적 표현을</a:t>
            </a:r>
            <a:r>
              <a:rPr lang="en-US" altLang="ko-KR" sz="1200" dirty="0"/>
              <a:t>) </a:t>
            </a:r>
            <a:r>
              <a:rPr lang="ko-KR" altLang="en-US" sz="1200" dirty="0"/>
              <a:t>학습하는 방법론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4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en-US" altLang="ko-KR" dirty="0"/>
              <a:t>CV </a:t>
            </a:r>
            <a:r>
              <a:rPr lang="ko-KR" altLang="en-US" dirty="0"/>
              <a:t>데이터셋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high quality crowd-labeled dataset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MS-COCO, Visual Genome, YFCC100M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퀄리티좋음</a:t>
            </a:r>
            <a:r>
              <a:rPr lang="en-US" altLang="ko-KR" dirty="0"/>
              <a:t>, </a:t>
            </a:r>
            <a:r>
              <a:rPr lang="ko-KR" altLang="en-US" dirty="0"/>
              <a:t>개수 작음</a:t>
            </a:r>
            <a:r>
              <a:rPr lang="en-US" altLang="ko-KR" dirty="0"/>
              <a:t>(100,000), modern standards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인터넷에서 **</a:t>
            </a:r>
            <a:r>
              <a:rPr lang="en-US" altLang="ko-KR" dirty="0"/>
              <a:t>400 million (4</a:t>
            </a:r>
            <a:r>
              <a:rPr lang="ko-KR" altLang="en-US" dirty="0"/>
              <a:t>억</a:t>
            </a:r>
            <a:r>
              <a:rPr lang="en-US" altLang="ko-KR" dirty="0"/>
              <a:t>) </a:t>
            </a:r>
            <a:r>
              <a:rPr lang="ko-KR" altLang="en-US" dirty="0"/>
              <a:t>개의 </a:t>
            </a:r>
            <a:r>
              <a:rPr lang="en-US" altLang="ko-KR" dirty="0"/>
              <a:t>(image, text) pair dataset </a:t>
            </a:r>
            <a:r>
              <a:rPr lang="ko-KR" altLang="en-US" dirty="0"/>
              <a:t>수집</a:t>
            </a:r>
          </a:p>
          <a:p>
            <a:r>
              <a:rPr lang="en-US" altLang="ko-KR" dirty="0"/>
              <a:t>500,000</a:t>
            </a:r>
            <a:r>
              <a:rPr lang="ko-KR" altLang="en-US" dirty="0"/>
              <a:t>개 쿼리 사용해서 이미지</a:t>
            </a:r>
            <a:r>
              <a:rPr lang="en-US" altLang="ko-KR" dirty="0"/>
              <a:t>, </a:t>
            </a:r>
            <a:r>
              <a:rPr lang="ko-KR" altLang="en-US" dirty="0"/>
              <a:t>테스트 쌍 검색</a:t>
            </a:r>
            <a:r>
              <a:rPr lang="en-US" altLang="ko-KR" dirty="0"/>
              <a:t>, </a:t>
            </a:r>
            <a:r>
              <a:rPr lang="ko-KR" altLang="en-US" dirty="0"/>
              <a:t>각 쿼리 당 최대 </a:t>
            </a:r>
            <a:r>
              <a:rPr lang="en-US" altLang="ko-KR" dirty="0"/>
              <a:t>20,000</a:t>
            </a:r>
            <a:r>
              <a:rPr lang="ko-KR" altLang="en-US" dirty="0"/>
              <a:t>개 데이터쌍 수집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4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Batch size </a:t>
            </a:r>
            <a:r>
              <a:rPr lang="ko-KR" altLang="en-US" sz="1200" dirty="0"/>
              <a:t>만큼의 </a:t>
            </a:r>
            <a:r>
              <a:rPr lang="en-US" altLang="ko-KR" sz="1200" dirty="0"/>
              <a:t>(image, text) pair</a:t>
            </a:r>
            <a:r>
              <a:rPr lang="ko-KR" altLang="en-US" sz="1200" dirty="0"/>
              <a:t>가 있음</a:t>
            </a:r>
            <a:endParaRPr lang="en-US" altLang="ko-KR" sz="1200" dirty="0"/>
          </a:p>
          <a:p>
            <a:r>
              <a:rPr lang="en-US" altLang="ko-KR" sz="1200" dirty="0"/>
              <a:t>Text, Image </a:t>
            </a:r>
            <a:r>
              <a:rPr lang="ko-KR" altLang="en-US" sz="1200" dirty="0"/>
              <a:t>각각은 인코더를 통해 벡터 값으로 표현됨</a:t>
            </a:r>
            <a:endParaRPr lang="en-US" altLang="ko-KR" sz="1200" dirty="0"/>
          </a:p>
          <a:p>
            <a:r>
              <a:rPr lang="en-US" altLang="ko-KR" sz="1200" dirty="0"/>
              <a:t>Text encoder : CBOW or Transformer</a:t>
            </a:r>
          </a:p>
          <a:p>
            <a:r>
              <a:rPr lang="en-US" altLang="ko-KR" sz="1200" dirty="0"/>
              <a:t>Image encoder : </a:t>
            </a:r>
            <a:r>
              <a:rPr lang="en-US" altLang="ko-KR" sz="1200" dirty="0" err="1"/>
              <a:t>ResNet</a:t>
            </a:r>
            <a:r>
              <a:rPr lang="en-US" altLang="ko-KR" sz="1200" dirty="0"/>
              <a:t> or Vision Transformer</a:t>
            </a:r>
          </a:p>
          <a:p>
            <a:r>
              <a:rPr lang="en-US" altLang="ko-KR" sz="1200" dirty="0"/>
              <a:t>n : batch size</a:t>
            </a:r>
          </a:p>
          <a:p>
            <a:r>
              <a:rPr lang="en-US" altLang="ko-KR" sz="1200" dirty="0"/>
              <a:t>h, w, c : height, width, channel</a:t>
            </a:r>
          </a:p>
          <a:p>
            <a:r>
              <a:rPr lang="en-US" altLang="ko-KR" sz="1200" dirty="0"/>
              <a:t>l : text length </a:t>
            </a:r>
            <a:r>
              <a:rPr lang="ko-KR" altLang="en-US" sz="1200" dirty="0"/>
              <a:t>단어 수</a:t>
            </a:r>
            <a:endParaRPr lang="en-US" altLang="ko-KR" sz="1200" dirty="0"/>
          </a:p>
          <a:p>
            <a:r>
              <a:rPr lang="en-US" altLang="ko-KR" sz="1200" dirty="0" err="1"/>
              <a:t>d_i</a:t>
            </a:r>
            <a:r>
              <a:rPr lang="en-US" altLang="ko-KR" sz="1200" dirty="0"/>
              <a:t> : </a:t>
            </a:r>
            <a:r>
              <a:rPr lang="ko-KR" altLang="en-US" sz="1200" dirty="0"/>
              <a:t>이미지 벡터 차원 수</a:t>
            </a:r>
            <a:endParaRPr lang="en-US" altLang="ko-KR" sz="1200" dirty="0"/>
          </a:p>
          <a:p>
            <a:r>
              <a:rPr lang="en-US" altLang="ko-KR" sz="1200" dirty="0" err="1"/>
              <a:t>d_t</a:t>
            </a:r>
            <a:r>
              <a:rPr lang="en-US" altLang="ko-KR" sz="1200" dirty="0"/>
              <a:t> : </a:t>
            </a:r>
            <a:r>
              <a:rPr lang="ko-KR" altLang="en-US" sz="1200" dirty="0"/>
              <a:t>텍스트 벡터 차원 수</a:t>
            </a:r>
            <a:endParaRPr lang="en-US" altLang="ko-KR" sz="1200" dirty="0"/>
          </a:p>
          <a:p>
            <a:r>
              <a:rPr lang="en-US" altLang="ko-KR" sz="1200" dirty="0"/>
              <a:t>t : </a:t>
            </a:r>
            <a:r>
              <a:rPr lang="ko-KR" altLang="en-US" sz="1200" dirty="0"/>
              <a:t>유사도 조절 파라미터</a:t>
            </a:r>
            <a:endParaRPr lang="en-US" altLang="ko-KR" sz="1200" dirty="0"/>
          </a:p>
          <a:p>
            <a:r>
              <a:rPr lang="en-US" altLang="ko-KR" sz="1200" dirty="0" err="1"/>
              <a:t>W_i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W_t</a:t>
            </a:r>
            <a:r>
              <a:rPr lang="en-US" altLang="ko-KR" sz="1200" dirty="0"/>
              <a:t>, </a:t>
            </a:r>
            <a:r>
              <a:rPr lang="ko-KR" altLang="en-US" sz="1200" dirty="0"/>
              <a:t>가중치 행렬로</a:t>
            </a:r>
            <a:r>
              <a:rPr lang="en-US" altLang="ko-KR" sz="1200" dirty="0"/>
              <a:t>, </a:t>
            </a:r>
            <a:r>
              <a:rPr lang="ko-KR" altLang="en-US" sz="1200" dirty="0"/>
              <a:t>학습 가능한 파라미터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l2 normalization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scale</a:t>
            </a:r>
            <a:r>
              <a:rPr lang="ko-KR" altLang="en-US" sz="1200" dirty="0"/>
              <a:t>을 조정하여 </a:t>
            </a:r>
            <a:r>
              <a:rPr lang="en-US" altLang="ko-KR" sz="1200" dirty="0"/>
              <a:t>cosine </a:t>
            </a:r>
            <a:r>
              <a:rPr lang="ko-KR" altLang="en-US" sz="1200" dirty="0"/>
              <a:t>내적 단순화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4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개는 </a:t>
            </a:r>
            <a:r>
              <a:rPr lang="en-US" altLang="ko-KR" dirty="0"/>
              <a:t>positive pair (</a:t>
            </a:r>
            <a:r>
              <a:rPr lang="ko-KR" altLang="en-US" dirty="0"/>
              <a:t>실제 이미지</a:t>
            </a:r>
            <a:r>
              <a:rPr lang="en-US" altLang="ko-KR" dirty="0"/>
              <a:t>, </a:t>
            </a:r>
            <a:r>
              <a:rPr lang="ko-KR" altLang="en-US" dirty="0"/>
              <a:t>텍스트 페어임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N^2-N</a:t>
            </a:r>
            <a:r>
              <a:rPr lang="ko-KR" altLang="en-US" dirty="0"/>
              <a:t>은 </a:t>
            </a:r>
            <a:r>
              <a:rPr lang="en-US" altLang="ko-KR" dirty="0"/>
              <a:t>negative pair (</a:t>
            </a:r>
            <a:r>
              <a:rPr lang="ko-KR" altLang="en-US" dirty="0"/>
              <a:t>다른 짝꿍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N</a:t>
            </a:r>
            <a:r>
              <a:rPr lang="ko-KR" altLang="en-US" dirty="0"/>
              <a:t>개 유사도 최대화</a:t>
            </a:r>
            <a:r>
              <a:rPr lang="en-US" altLang="ko-KR" dirty="0"/>
              <a:t>, </a:t>
            </a:r>
            <a:r>
              <a:rPr lang="ko-KR" altLang="en-US" dirty="0"/>
              <a:t>나머지 유사도 최소화 전략 </a:t>
            </a:r>
            <a:endParaRPr lang="en-US" altLang="ko-KR" dirty="0"/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multi-modal embedding space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학습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그래서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크로스엔트로피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계산하고 로스 평균 구함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이렇게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text, image encoder pre-train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56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F5369"/>
                </a:solidFill>
                <a:effectLst/>
                <a:latin typeface="Noto Sans Demilight"/>
              </a:rPr>
              <a:t>Single Precision(FP32)</a:t>
            </a:r>
            <a:r>
              <a:rPr lang="en-US" altLang="ko-KR" b="0" i="0" dirty="0">
                <a:effectLst/>
                <a:latin typeface="Noto Sans Demilight"/>
              </a:rPr>
              <a:t> </a:t>
            </a:r>
            <a:r>
              <a:rPr lang="ko-KR" altLang="en-US" b="0" i="0" dirty="0">
                <a:effectLst/>
                <a:latin typeface="Noto Sans Demilight"/>
              </a:rPr>
              <a:t>방식이 아닌</a:t>
            </a:r>
            <a:r>
              <a:rPr lang="en-US" altLang="ko-KR" b="0" i="0" dirty="0">
                <a:effectLst/>
                <a:latin typeface="Noto Sans Demilight"/>
              </a:rPr>
              <a:t>, </a:t>
            </a:r>
            <a:r>
              <a:rPr lang="en-US" altLang="ko-KR" b="0" i="0" dirty="0">
                <a:solidFill>
                  <a:srgbClr val="EF5369"/>
                </a:solidFill>
                <a:effectLst/>
                <a:latin typeface="Noto Sans Demilight"/>
              </a:rPr>
              <a:t>Half Precision(FP16) </a:t>
            </a:r>
            <a:r>
              <a:rPr lang="ko-KR" altLang="en-US" b="0" i="0" dirty="0">
                <a:solidFill>
                  <a:srgbClr val="EF5369"/>
                </a:solidFill>
                <a:effectLst/>
                <a:latin typeface="Noto Sans Demilight"/>
              </a:rPr>
              <a:t>방식</a:t>
            </a:r>
            <a:r>
              <a:rPr lang="ko-KR" altLang="en-US" b="0" i="0" dirty="0">
                <a:effectLst/>
                <a:latin typeface="Noto Sans Demilight"/>
              </a:rPr>
              <a:t>으로 </a:t>
            </a:r>
            <a:r>
              <a:rPr lang="en-US" altLang="ko-KR" b="0" i="0" dirty="0">
                <a:effectLst/>
                <a:latin typeface="Noto Sans Demilight"/>
              </a:rPr>
              <a:t>Forward pass, Backpropagation </a:t>
            </a:r>
            <a:r>
              <a:rPr lang="ko-KR" altLang="en-US" b="0" i="0" dirty="0">
                <a:effectLst/>
                <a:latin typeface="Noto Sans Demilight"/>
              </a:rPr>
              <a:t>진행</a:t>
            </a:r>
            <a:endParaRPr lang="en-US" altLang="ko-KR" b="0" i="0" dirty="0">
              <a:effectLst/>
              <a:latin typeface="Noto Sans Demilight"/>
            </a:endParaRPr>
          </a:p>
          <a:p>
            <a:r>
              <a:rPr lang="ko-KR" altLang="en-US" b="0" i="0" dirty="0">
                <a:effectLst/>
                <a:latin typeface="Noto Sans Demilight"/>
              </a:rPr>
              <a:t>리소스를 아낌</a:t>
            </a:r>
            <a:endParaRPr lang="en-US" altLang="ko-KR" b="0" i="0" dirty="0">
              <a:effectLst/>
              <a:latin typeface="Noto Sans Demilight"/>
            </a:endParaRPr>
          </a:p>
          <a:p>
            <a:endParaRPr lang="en-US" altLang="ko-KR" b="0" i="0" dirty="0">
              <a:effectLst/>
              <a:latin typeface="Noto Sans Demilight"/>
            </a:endParaRPr>
          </a:p>
          <a:p>
            <a:r>
              <a:rPr lang="en-US" altLang="ko-KR" b="0" dirty="0" err="1"/>
              <a:t>ViT</a:t>
            </a:r>
            <a:r>
              <a:rPr lang="en-US" altLang="ko-KR" b="0" dirty="0"/>
              <a:t> : CNN </a:t>
            </a:r>
            <a:r>
              <a:rPr lang="ko-KR" altLang="en-US" b="0" dirty="0"/>
              <a:t>대신 </a:t>
            </a:r>
            <a:r>
              <a:rPr lang="en-US" altLang="ko-KR" b="0" dirty="0"/>
              <a:t>Transformer</a:t>
            </a:r>
            <a:r>
              <a:rPr lang="ko-KR" altLang="en-US" b="0" dirty="0"/>
              <a:t>를 사용하여 이미지를 인식하는 모델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9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학습 이미지 당 성능 도달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Transformer </a:t>
            </a:r>
            <a:r>
              <a:rPr lang="ko-KR" altLang="en-US" dirty="0"/>
              <a:t>방법 </a:t>
            </a:r>
            <a:r>
              <a:rPr lang="en-US" altLang="ko-KR" dirty="0"/>
              <a:t>– image CNN</a:t>
            </a:r>
            <a:r>
              <a:rPr lang="ko-KR" altLang="en-US" dirty="0"/>
              <a:t>과 </a:t>
            </a:r>
            <a:r>
              <a:rPr lang="en-US" altLang="ko-KR" dirty="0"/>
              <a:t>text transformer</a:t>
            </a:r>
            <a:r>
              <a:rPr lang="ko-KR" altLang="en-US" dirty="0"/>
              <a:t>를 동시에 학습해서 이미지 캡션 유추하는 방법</a:t>
            </a:r>
            <a:r>
              <a:rPr lang="en-US" altLang="ko-KR" dirty="0"/>
              <a:t>. </a:t>
            </a:r>
            <a:r>
              <a:rPr lang="ko-KR" altLang="en-US" dirty="0"/>
              <a:t>그러나 파라미터 수 매우 큼</a:t>
            </a:r>
            <a:r>
              <a:rPr lang="en-US" altLang="ko-KR" dirty="0"/>
              <a:t>. </a:t>
            </a:r>
            <a:r>
              <a:rPr lang="ko-KR" altLang="en-US" dirty="0"/>
              <a:t>텍스트 다양성으로 정확한 단어를 예측 어렵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BoW</a:t>
            </a:r>
            <a:r>
              <a:rPr lang="en-US" altLang="ko-KR" dirty="0"/>
              <a:t> </a:t>
            </a:r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ko-KR" altLang="en-US" dirty="0"/>
              <a:t>이미지에 포함된 텍스트 단어 집합 예측하는 방법</a:t>
            </a:r>
            <a:r>
              <a:rPr lang="en-US" altLang="ko-KR" dirty="0"/>
              <a:t>. contrastive </a:t>
            </a:r>
            <a:r>
              <a:rPr lang="ko-KR" altLang="en-US" dirty="0"/>
              <a:t>학습 하지 못해 이미지</a:t>
            </a:r>
            <a:r>
              <a:rPr lang="en-US" altLang="ko-KR" dirty="0"/>
              <a:t>-</a:t>
            </a:r>
            <a:r>
              <a:rPr lang="ko-KR" altLang="en-US" dirty="0"/>
              <a:t>텍스트 간 관계를 알 수 없음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CLIP : </a:t>
            </a:r>
            <a:r>
              <a:rPr lang="en-US" altLang="ko-KR" dirty="0" err="1"/>
              <a:t>BoW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효율적</a:t>
            </a:r>
            <a:r>
              <a:rPr lang="en-US" altLang="ko-KR" dirty="0"/>
              <a:t>, Transformer</a:t>
            </a:r>
            <a:r>
              <a:rPr lang="ko-KR" altLang="en-US" dirty="0"/>
              <a:t>보다 </a:t>
            </a:r>
            <a:r>
              <a:rPr lang="en-US" altLang="ko-KR" dirty="0"/>
              <a:t>12</a:t>
            </a:r>
            <a:r>
              <a:rPr lang="ko-KR" altLang="en-US" dirty="0"/>
              <a:t>배 효율적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프롬프트 엔지니어링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클래스 라벨 단어 하나가 아닌 프롬프트 엔지니어링을 수행하여 구문을 전달하면 효율적이고 정확도가 높아짐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6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iro.medium.com/v2/resize:fit:454/1*ItRX4JvmMR-jPnRNgt72pg.png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hyperlink" Target="https://www.researchgate.net/publication/308277428/figure/fig4/AS:408283568459776@1474353796045/We-use-a-network-pre-trained-on-ImageNet-and-fine-tuned-on-our-People-Art-datase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hyperlink" Target="https://colab.research.google.com/github/mlfoundations/open_clip/blob/master/docs/Interacting_with_open_clip.ipynb#scrollTo=T6Ju_6IBE2Iz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mitness.com/posts/zero-shot-text-classification" TargetMode="External"/><Relationship Id="rId3" Type="http://schemas.openxmlformats.org/officeDocument/2006/relationships/hyperlink" Target="https://www.researchgate.net/publication/308277428/figure/fig4/AS:408283568459776@1474353796045/We-use-a-network-pre-trained-on-ImageNet-and-fine-tuned-on-our-People-Art-dataset.png" TargetMode="External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hyperlink" Target="https://amitness.com/posts/images/nlp-ssl.png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miro.medium.com/v2/resize:fit:454/1*ItRX4JvmMR-jPnRNgt72pg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Learning Transferable Visual Models From Natural Language Supervision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2025-02-11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Alec Radford, Jong Wook Kim. (2021). Learning Transferable Visual Models From Natural Language Supervision, In Proc. of the 38th International Conference on Machine Learning, pages 8748–8763. PMLR. [Online]. Available: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https://arxiv.org/abs/2103.00020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2A115-CD7A-1E49-8CF1-959CD736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38C602-99D5-5A4C-27E9-242C408B5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Result – Efficiency &amp; Prompt Engineering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AE70B-DB18-4D21-0AC1-FB846901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33"/>
          <a:stretch/>
        </p:blipFill>
        <p:spPr>
          <a:xfrm>
            <a:off x="957082" y="1460621"/>
            <a:ext cx="4747432" cy="346184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4E42D1-632C-448E-C675-A6EC8427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82" y="814997"/>
            <a:ext cx="4318842" cy="38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B43B6-0EB5-DD7D-25F9-A6271AA1E9A8}"/>
              </a:ext>
            </a:extLst>
          </p:cNvPr>
          <p:cNvSpPr txBox="1"/>
          <p:nvPr/>
        </p:nvSpPr>
        <p:spPr>
          <a:xfrm>
            <a:off x="6811222" y="5356814"/>
            <a:ext cx="2049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strike="sngStrike" dirty="0">
                <a:solidFill>
                  <a:srgbClr val="555555"/>
                </a:solidFill>
                <a:effectLst/>
                <a:latin typeface="Noto Sans KR"/>
              </a:rPr>
              <a:t>{label}</a:t>
            </a:r>
          </a:p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A photo of a {label}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C7F80-A519-E6FA-5241-7373F7A198A5}"/>
              </a:ext>
            </a:extLst>
          </p:cNvPr>
          <p:cNvSpPr txBox="1"/>
          <p:nvPr/>
        </p:nvSpPr>
        <p:spPr>
          <a:xfrm>
            <a:off x="8861203" y="4922466"/>
            <a:ext cx="2923430" cy="1623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imagenet_templates</a:t>
            </a:r>
            <a:r>
              <a:rPr lang="en-US" altLang="ko-KR" sz="1200" dirty="0"/>
              <a:t> = [</a:t>
            </a:r>
          </a:p>
          <a:p>
            <a:r>
              <a:rPr lang="en-US" altLang="ko-KR" sz="1200" dirty="0"/>
              <a:t>    'a bad photo of a {}.',</a:t>
            </a:r>
          </a:p>
          <a:p>
            <a:r>
              <a:rPr lang="en-US" altLang="ko-KR" sz="1200" dirty="0"/>
              <a:t>    'a photo of many {}.',</a:t>
            </a:r>
          </a:p>
          <a:p>
            <a:r>
              <a:rPr lang="en-US" altLang="ko-KR" sz="1200" dirty="0"/>
              <a:t>    'a sculpture of a {}.',</a:t>
            </a:r>
          </a:p>
          <a:p>
            <a:r>
              <a:rPr lang="en-US" altLang="ko-KR" sz="1200" dirty="0"/>
              <a:t>    'a photo of the hard to see {}.',</a:t>
            </a:r>
          </a:p>
          <a:p>
            <a:r>
              <a:rPr lang="en-US" altLang="ko-KR" sz="1200" dirty="0"/>
              <a:t>    'a low resolution photo of the {}.',</a:t>
            </a:r>
          </a:p>
          <a:p>
            <a:r>
              <a:rPr lang="en-US" altLang="ko-KR" sz="1200" dirty="0"/>
              <a:t>    'a rendering of a {}.',</a:t>
            </a:r>
          </a:p>
          <a:p>
            <a:r>
              <a:rPr lang="en-US" altLang="ko-KR" sz="1200" dirty="0"/>
              <a:t>    'graffiti of a {}.’, ...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525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B34E5-D47D-931A-1DF2-FB30AA98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5A7A98-D732-2402-A1F4-CB73EDC61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Result – Zero-shot transfer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85900-E576-BE1B-CF9C-9B4B153F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462"/>
          <a:stretch/>
        </p:blipFill>
        <p:spPr>
          <a:xfrm>
            <a:off x="4118980" y="1648623"/>
            <a:ext cx="3832902" cy="4455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AC09EE-2389-1040-4C4A-E5F75B886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7308"/>
          <a:stretch/>
        </p:blipFill>
        <p:spPr>
          <a:xfrm>
            <a:off x="7746021" y="2434770"/>
            <a:ext cx="4445979" cy="3002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03042B-4525-7445-7A5A-9E935089EE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30" b="50000"/>
          <a:stretch/>
        </p:blipFill>
        <p:spPr>
          <a:xfrm>
            <a:off x="46467" y="5216418"/>
            <a:ext cx="4011944" cy="888088"/>
          </a:xfrm>
          <a:prstGeom prst="rect">
            <a:avLst/>
          </a:prstGeom>
        </p:spPr>
      </p:pic>
      <p:pic>
        <p:nvPicPr>
          <p:cNvPr id="8" name="그림 7">
            <a:hlinkClick r:id="rId6"/>
            <a:extLst>
              <a:ext uri="{FF2B5EF4-FFF2-40B4-BE49-F238E27FC236}">
                <a16:creationId xmlns:a16="http://schemas.microsoft.com/office/drawing/2014/main" id="{424089E3-3C51-0AB3-704D-6CDD9F6B5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6" y="2169121"/>
            <a:ext cx="2558828" cy="268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A68FA-02CE-0CB5-CFC1-2129EB6D2F0A}"/>
              </a:ext>
            </a:extLst>
          </p:cNvPr>
          <p:cNvSpPr txBox="1"/>
          <p:nvPr/>
        </p:nvSpPr>
        <p:spPr>
          <a:xfrm>
            <a:off x="835003" y="788713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CLIP </a:t>
            </a:r>
          </a:p>
          <a:p>
            <a:r>
              <a:rPr lang="en-US" altLang="ko-KR" sz="1600" b="1" dirty="0"/>
              <a:t>vs. Visual N-Grams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9F2DF-4B55-D1ED-6DD2-22A455F973C6}"/>
              </a:ext>
            </a:extLst>
          </p:cNvPr>
          <p:cNvSpPr txBox="1"/>
          <p:nvPr/>
        </p:nvSpPr>
        <p:spPr>
          <a:xfrm>
            <a:off x="4606233" y="788713"/>
            <a:ext cx="3128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Zero-shot CLIP </a:t>
            </a:r>
          </a:p>
          <a:p>
            <a:r>
              <a:rPr lang="en-US" altLang="ko-KR" sz="1600" b="1" dirty="0"/>
              <a:t>vs. Linear Prove on </a:t>
            </a:r>
            <a:r>
              <a:rPr lang="en-US" altLang="ko-KR" sz="1600" b="1" dirty="0" err="1"/>
              <a:t>ResNet</a:t>
            </a:r>
            <a:r>
              <a:rPr lang="en-US" altLang="ko-KR" sz="1600" b="1" dirty="0"/>
              <a:t> 50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1FF4C-1FBD-28B6-0EE9-406BAF1D37C6}"/>
              </a:ext>
            </a:extLst>
          </p:cNvPr>
          <p:cNvSpPr txBox="1"/>
          <p:nvPr/>
        </p:nvSpPr>
        <p:spPr>
          <a:xfrm>
            <a:off x="8765501" y="788713"/>
            <a:ext cx="2734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Zero-shot CLIP </a:t>
            </a:r>
          </a:p>
          <a:p>
            <a:r>
              <a:rPr lang="en-US" altLang="ko-KR" sz="1600" b="1" dirty="0"/>
              <a:t>vs. few-shot linear probes</a:t>
            </a:r>
            <a:endParaRPr lang="ko-KR" altLang="en-US" sz="1600" b="1" dirty="0"/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B555E06F-1D0E-7432-BBAF-B045DE438025}"/>
              </a:ext>
            </a:extLst>
          </p:cNvPr>
          <p:cNvSpPr/>
          <p:nvPr/>
        </p:nvSpPr>
        <p:spPr>
          <a:xfrm rot="16200000">
            <a:off x="3676108" y="2380168"/>
            <a:ext cx="2142699" cy="850092"/>
          </a:xfrm>
          <a:prstGeom prst="blockArc">
            <a:avLst>
              <a:gd name="adj1" fmla="val 10800000"/>
              <a:gd name="adj2" fmla="val 21478206"/>
              <a:gd name="adj3" fmla="val 56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F0707-91CE-4444-23DC-BACD630D2264}"/>
              </a:ext>
            </a:extLst>
          </p:cNvPr>
          <p:cNvSpPr txBox="1"/>
          <p:nvPr/>
        </p:nvSpPr>
        <p:spPr>
          <a:xfrm>
            <a:off x="3709102" y="2319542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#16 datasets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E20334-D46D-9EAD-D6D7-B918A5A47111}"/>
              </a:ext>
            </a:extLst>
          </p:cNvPr>
          <p:cNvSpPr txBox="1"/>
          <p:nvPr/>
        </p:nvSpPr>
        <p:spPr>
          <a:xfrm>
            <a:off x="6431035" y="3040130"/>
            <a:ext cx="116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99.3% SOTA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B76EC-A089-B47B-3BC8-991640E096BF}"/>
              </a:ext>
            </a:extLst>
          </p:cNvPr>
          <p:cNvSpPr txBox="1"/>
          <p:nvPr/>
        </p:nvSpPr>
        <p:spPr>
          <a:xfrm>
            <a:off x="6929281" y="5209377"/>
            <a:ext cx="1367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satellite image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FCB41-5D51-BCD8-65C6-4144ED3CDD9B}"/>
              </a:ext>
            </a:extLst>
          </p:cNvPr>
          <p:cNvSpPr txBox="1"/>
          <p:nvPr/>
        </p:nvSpPr>
        <p:spPr>
          <a:xfrm>
            <a:off x="8130391" y="387656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1-shot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90A489-6964-20B4-E027-1764ED1BBF56}"/>
              </a:ext>
            </a:extLst>
          </p:cNvPr>
          <p:cNvSpPr txBox="1"/>
          <p:nvPr/>
        </p:nvSpPr>
        <p:spPr>
          <a:xfrm>
            <a:off x="8929377" y="298302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4-shot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27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CDA81-E18B-17BB-2104-FC147273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9E37EB-9840-48C4-7CB8-103FBB109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Result – Representation Learning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B6451-B141-5676-2C3D-00E83E76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712"/>
          <a:stretch/>
        </p:blipFill>
        <p:spPr>
          <a:xfrm>
            <a:off x="3442151" y="825439"/>
            <a:ext cx="8654316" cy="5302406"/>
          </a:xfrm>
          <a:prstGeom prst="rect">
            <a:avLst/>
          </a:prstGeom>
        </p:spPr>
      </p:pic>
      <p:pic>
        <p:nvPicPr>
          <p:cNvPr id="5" name="Picture 2" descr="We use a network pre-trained on ImageNet and fine-tuned on our... |  Download Scientific Diagram">
            <a:hlinkClick r:id="rId4"/>
            <a:extLst>
              <a:ext uri="{FF2B5EF4-FFF2-40B4-BE49-F238E27FC236}">
                <a16:creationId xmlns:a16="http://schemas.microsoft.com/office/drawing/2014/main" id="{20905085-38EE-894E-EE3A-CAD931B6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039"/>
            <a:ext cx="3396571" cy="237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E85C3-C741-653A-5558-E404A584C85B}"/>
              </a:ext>
            </a:extLst>
          </p:cNvPr>
          <p:cNvSpPr txBox="1"/>
          <p:nvPr/>
        </p:nvSpPr>
        <p:spPr>
          <a:xfrm>
            <a:off x="95534" y="4805895"/>
            <a:ext cx="4695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Representation</a:t>
            </a:r>
            <a:r>
              <a:rPr lang="en-US" altLang="ko-KR" sz="1600" dirty="0"/>
              <a:t> : meaningful features from data</a:t>
            </a:r>
          </a:p>
          <a:p>
            <a:r>
              <a:rPr lang="en-US" altLang="ko-KR" sz="1600" dirty="0"/>
              <a:t>Evaluating using linear models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117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2CAE-BDD9-C1C8-3220-55EDD65F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038C32-6333-E56C-0248-85D122E37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Result - Robustness to Natural Distribution Shift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07334-5B20-D2CA-D993-34970A34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185"/>
          <a:stretch/>
        </p:blipFill>
        <p:spPr>
          <a:xfrm>
            <a:off x="249428" y="1155555"/>
            <a:ext cx="11693144" cy="454689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95A0A39-350F-3670-7B2E-22B10CF5A11F}"/>
              </a:ext>
            </a:extLst>
          </p:cNvPr>
          <p:cNvSpPr/>
          <p:nvPr/>
        </p:nvSpPr>
        <p:spPr>
          <a:xfrm rot="16200000">
            <a:off x="2549324" y="3605513"/>
            <a:ext cx="515073" cy="162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3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010F-43B6-FE5E-B672-119206BC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57ACB34-B4B2-35F6-7E6F-21F4451B3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Pros / Cons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0357A-EE5C-71EF-F5A5-95603E4DEF91}"/>
              </a:ext>
            </a:extLst>
          </p:cNvPr>
          <p:cNvSpPr txBox="1"/>
          <p:nvPr/>
        </p:nvSpPr>
        <p:spPr>
          <a:xfrm>
            <a:off x="2210938" y="1485669"/>
            <a:ext cx="799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 need for fine-tuning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Task-agnostic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Strong performance on general probes using WIT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Multimodal – Learning relationships between image and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00BEA-9E44-F341-5E73-A70BA0EAD1FD}"/>
              </a:ext>
            </a:extLst>
          </p:cNvPr>
          <p:cNvSpPr txBox="1"/>
          <p:nvPr/>
        </p:nvSpPr>
        <p:spPr>
          <a:xfrm>
            <a:off x="2210938" y="3897741"/>
            <a:ext cx="652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Lack of fine-grained recognition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Issues with dataset duplication and bias, social sensitivity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Computational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2490A-43C8-BBF1-12A1-A8552A22F030}"/>
              </a:ext>
            </a:extLst>
          </p:cNvPr>
          <p:cNvSpPr txBox="1"/>
          <p:nvPr/>
        </p:nvSpPr>
        <p:spPr>
          <a:xfrm>
            <a:off x="957832" y="1884656"/>
            <a:ext cx="66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Pros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FB27A-2099-B33E-1E4A-105210EF4A4A}"/>
              </a:ext>
            </a:extLst>
          </p:cNvPr>
          <p:cNvSpPr txBox="1"/>
          <p:nvPr/>
        </p:nvSpPr>
        <p:spPr>
          <a:xfrm>
            <a:off x="957832" y="41901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429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12C25FC1-B64E-20B6-F42E-A5DF81C37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8"/>
          <a:stretch/>
        </p:blipFill>
        <p:spPr bwMode="auto">
          <a:xfrm>
            <a:off x="5768787" y="2958802"/>
            <a:ext cx="5463319" cy="375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8F09BB-1AC6-D726-ECFE-9EBA89EA5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Interacting with CLIP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A4D38-B762-8CBC-6201-0CA07F181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7" y="3480689"/>
            <a:ext cx="2030506" cy="131950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FB483C39-7D26-F649-874B-F04B5ED6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59" y="573185"/>
            <a:ext cx="7569559" cy="23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5732E4-22E1-F883-99A8-E3461D8462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148" b="22714"/>
          <a:stretch/>
        </p:blipFill>
        <p:spPr>
          <a:xfrm>
            <a:off x="8600" y="667697"/>
            <a:ext cx="3837257" cy="2709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8FE3AB-1A3E-1380-D766-9596330191F8}"/>
              </a:ext>
            </a:extLst>
          </p:cNvPr>
          <p:cNvSpPr txBox="1"/>
          <p:nvPr/>
        </p:nvSpPr>
        <p:spPr>
          <a:xfrm>
            <a:off x="1131430" y="6657732"/>
            <a:ext cx="756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7"/>
              </a:rPr>
              <a:t>https://colab.research.google.com/github/mlfoundations/open_clip/blob/master/docs/Interacting_with_open_clip.ipynb#scrollTo=T6Ju_6IBE2Iz</a:t>
            </a:r>
            <a:endParaRPr lang="en-US" altLang="ko-KR" sz="900" dirty="0"/>
          </a:p>
          <a:p>
            <a:endParaRPr lang="en-US" altLang="ko-KR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890DB-DEA4-AE1B-BBF7-1EE46D4ADD24}"/>
              </a:ext>
            </a:extLst>
          </p:cNvPr>
          <p:cNvSpPr txBox="1"/>
          <p:nvPr/>
        </p:nvSpPr>
        <p:spPr>
          <a:xfrm>
            <a:off x="89710" y="4800198"/>
            <a:ext cx="2056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model name, </a:t>
            </a:r>
            <a:r>
              <a:rPr lang="en-US" altLang="ko-KR" sz="1050" dirty="0" err="1"/>
              <a:t>pre_trained</a:t>
            </a:r>
            <a:r>
              <a:rPr lang="en-US" altLang="ko-KR" sz="1050" dirty="0"/>
              <a:t> key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7CC06B-1984-F728-288C-5BD79AF25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765" y="3080239"/>
            <a:ext cx="4380181" cy="5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8A9A5-157F-3105-38BE-AB02575C3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816D99-3E60-C4FF-E983-CB8B0DFE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22" t="920" r="-107" b="22768"/>
          <a:stretch/>
        </p:blipFill>
        <p:spPr>
          <a:xfrm>
            <a:off x="213380" y="673481"/>
            <a:ext cx="4105957" cy="293009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70E414-87BF-F5C5-1039-5D981D7B8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Interacting with CLIP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6D582-62A2-97CE-9280-390EE3BBC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" y="3603574"/>
            <a:ext cx="5382277" cy="423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3FF2F-A6E8-F7B9-1F33-00EA71185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69" y="4152254"/>
            <a:ext cx="4657717" cy="1009022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3492689-DA08-52BF-B2B0-55931BE4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95" y="548680"/>
            <a:ext cx="6075125" cy="622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EA534-D82A-2B2E-16A7-42B370EE85EE}"/>
              </a:ext>
            </a:extLst>
          </p:cNvPr>
          <p:cNvSpPr txBox="1"/>
          <p:nvPr/>
        </p:nvSpPr>
        <p:spPr>
          <a:xfrm>
            <a:off x="4881241" y="67348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Cifar100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1915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A082B-4CAE-918F-7031-303ACCD78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Interacting with CLIP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185D2-FD71-56D9-FF16-4D9AAA38ADD7}"/>
              </a:ext>
            </a:extLst>
          </p:cNvPr>
          <p:cNvSpPr txBox="1"/>
          <p:nvPr/>
        </p:nvSpPr>
        <p:spPr>
          <a:xfrm>
            <a:off x="2581288" y="70884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Cifar10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D01F-1522-7D46-E017-FAE6744939D2}"/>
              </a:ext>
            </a:extLst>
          </p:cNvPr>
          <p:cNvSpPr txBox="1"/>
          <p:nvPr/>
        </p:nvSpPr>
        <p:spPr>
          <a:xfrm>
            <a:off x="8776181" y="70884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STL10</a:t>
            </a:r>
            <a:endParaRPr lang="ko-KR" altLang="en-US" b="1" dirty="0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1FAB924-12C1-CDD2-F041-C1E9FF3C1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" y="1238332"/>
            <a:ext cx="5982813" cy="48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0D07B54C-92CD-5531-5F52-247C4A40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07" y="1238332"/>
            <a:ext cx="5982813" cy="491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25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4845990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WIT (</a:t>
            </a:r>
            <a:r>
              <a:rPr lang="en-US" altLang="ko-KR" sz="1600" b="1" dirty="0" err="1">
                <a:ea typeface="맑은 고딕"/>
              </a:rPr>
              <a:t>WebImage</a:t>
            </a:r>
            <a:r>
              <a:rPr lang="en-US" altLang="ko-KR" sz="1600" b="1" dirty="0">
                <a:ea typeface="맑은 고딕"/>
              </a:rPr>
              <a:t> Text)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Main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Training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Result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Efficiency &amp; Prompt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Zero-shot transfer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Representation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Robustness to Natural Distribution Shift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Pros / 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Interacting with CLIP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E6825B-DCD9-1D41-9A9A-541105AAE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7170" name="Picture 2" descr="We use a network pre-trained on ImageNet and fine-tuned on our... |  Download Scientific Diagram">
            <a:hlinkClick r:id="rId3"/>
            <a:extLst>
              <a:ext uri="{FF2B5EF4-FFF2-40B4-BE49-F238E27FC236}">
                <a16:creationId xmlns:a16="http://schemas.microsoft.com/office/drawing/2014/main" id="{12BF1BBA-BABE-EF91-97B4-313BFA85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" y="1365193"/>
            <a:ext cx="4516156" cy="315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30B6D-4675-A95D-B062-9A5C082A3E84}"/>
              </a:ext>
            </a:extLst>
          </p:cNvPr>
          <p:cNvSpPr txBox="1"/>
          <p:nvPr/>
        </p:nvSpPr>
        <p:spPr>
          <a:xfrm>
            <a:off x="1299319" y="668504"/>
            <a:ext cx="2682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Computer</a:t>
            </a:r>
            <a:r>
              <a:rPr lang="ko-KR" altLang="en-US" b="1" dirty="0"/>
              <a:t> </a:t>
            </a:r>
            <a:r>
              <a:rPr lang="en-US" altLang="ko-KR" b="1" dirty="0"/>
              <a:t>Vision</a:t>
            </a:r>
          </a:p>
          <a:p>
            <a:pPr algn="ctr"/>
            <a:r>
              <a:rPr lang="en-US" altLang="ko-KR" b="1" dirty="0"/>
              <a:t>(Image</a:t>
            </a:r>
            <a:r>
              <a:rPr lang="ko-KR" altLang="en-US" b="1" dirty="0"/>
              <a:t> </a:t>
            </a:r>
            <a:r>
              <a:rPr lang="en-US" altLang="ko-KR" b="1" dirty="0"/>
              <a:t>Classification)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7EF05-F2B1-619C-9013-FEBEF7CC0209}"/>
              </a:ext>
            </a:extLst>
          </p:cNvPr>
          <p:cNvSpPr txBox="1"/>
          <p:nvPr/>
        </p:nvSpPr>
        <p:spPr>
          <a:xfrm>
            <a:off x="8303221" y="671391"/>
            <a:ext cx="96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NLP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C07ED-53B5-50C8-5850-CBFB148E9ACC}"/>
              </a:ext>
            </a:extLst>
          </p:cNvPr>
          <p:cNvSpPr txBox="1"/>
          <p:nvPr/>
        </p:nvSpPr>
        <p:spPr>
          <a:xfrm>
            <a:off x="118295" y="4696907"/>
            <a:ext cx="5016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Using Crowd-labeled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Task-Specific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Fine-Tuning of Pre-Trained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Challenges in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Limitations in Learning Semantic Information</a:t>
            </a:r>
            <a:endParaRPr lang="ko-KR" altLang="en-US" sz="1600" dirty="0"/>
          </a:p>
        </p:txBody>
      </p:sp>
      <p:pic>
        <p:nvPicPr>
          <p:cNvPr id="7172" name="Picture 4" descr="Self Supervised Representation Learning in NLP">
            <a:hlinkClick r:id="rId5"/>
            <a:extLst>
              <a:ext uri="{FF2B5EF4-FFF2-40B4-BE49-F238E27FC236}">
                <a16:creationId xmlns:a16="http://schemas.microsoft.com/office/drawing/2014/main" id="{BE3AE5BB-F63D-3F15-447D-DD77DF53F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3"/>
          <a:stretch/>
        </p:blipFill>
        <p:spPr bwMode="auto">
          <a:xfrm>
            <a:off x="6615706" y="1365193"/>
            <a:ext cx="4676775" cy="146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9773073-2DED-76DE-6C6B-0331FE13A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r="18810"/>
          <a:stretch/>
        </p:blipFill>
        <p:spPr bwMode="auto">
          <a:xfrm>
            <a:off x="6361527" y="1321704"/>
            <a:ext cx="1216134" cy="9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Zero Shot Learning vs Transfer Learning">
            <a:hlinkClick r:id="rId8"/>
            <a:extLst>
              <a:ext uri="{FF2B5EF4-FFF2-40B4-BE49-F238E27FC236}">
                <a16:creationId xmlns:a16="http://schemas.microsoft.com/office/drawing/2014/main" id="{1910A409-BAB3-3E56-B78E-4E21922F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93" y="3429000"/>
            <a:ext cx="5016888" cy="171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9CFF3-7D1F-3095-A076-698D7C7F5B57}"/>
              </a:ext>
            </a:extLst>
          </p:cNvPr>
          <p:cNvSpPr txBox="1"/>
          <p:nvPr/>
        </p:nvSpPr>
        <p:spPr>
          <a:xfrm>
            <a:off x="5916409" y="2941060"/>
            <a:ext cx="5749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Pre-Training Method : Learning directly from raw text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2F839-CB73-C93C-EB88-D9FF38FDB099}"/>
              </a:ext>
            </a:extLst>
          </p:cNvPr>
          <p:cNvSpPr txBox="1"/>
          <p:nvPr/>
        </p:nvSpPr>
        <p:spPr>
          <a:xfrm>
            <a:off x="5135183" y="5147685"/>
            <a:ext cx="7297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Development of a Standard Input-output interface : (text-to-text)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task-agnostic, allowing for zero-shot transfer to downstream datasets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0438F-94A6-B6C1-AA96-9AF2275AE616}"/>
              </a:ext>
            </a:extLst>
          </p:cNvPr>
          <p:cNvSpPr txBox="1"/>
          <p:nvPr/>
        </p:nvSpPr>
        <p:spPr>
          <a:xfrm>
            <a:off x="5350208" y="5806664"/>
            <a:ext cx="684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GPT-3 competes with bespoke models and does not require specific training data.</a:t>
            </a:r>
            <a:endParaRPr lang="ko-KR" altLang="en-US" sz="1400" dirty="0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8B55596A-7DAF-1C43-1B1D-932CBF120DFC}"/>
              </a:ext>
            </a:extLst>
          </p:cNvPr>
          <p:cNvSpPr/>
          <p:nvPr/>
        </p:nvSpPr>
        <p:spPr>
          <a:xfrm rot="5400000">
            <a:off x="5801782" y="5447813"/>
            <a:ext cx="588435" cy="2070100"/>
          </a:xfrm>
          <a:prstGeom prst="chevron">
            <a:avLst>
              <a:gd name="adj" fmla="val 600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6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931D4D-972E-3307-4C58-C1E9D9E4E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65B3E4-8568-9F16-BC21-5A473B64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9594" r="6408"/>
          <a:stretch/>
        </p:blipFill>
        <p:spPr bwMode="auto">
          <a:xfrm>
            <a:off x="4534028" y="804954"/>
            <a:ext cx="3123944" cy="185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929912C4-3194-9F92-562D-79E082189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17" y="597972"/>
            <a:ext cx="2571734" cy="2696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8E3F1-EBDD-4E2B-8868-F56D8F75D905}"/>
              </a:ext>
            </a:extLst>
          </p:cNvPr>
          <p:cNvSpPr txBox="1"/>
          <p:nvPr/>
        </p:nvSpPr>
        <p:spPr>
          <a:xfrm>
            <a:off x="528419" y="1340996"/>
            <a:ext cx="368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N-Gram concept in Computer Vision</a:t>
            </a:r>
          </a:p>
          <a:p>
            <a:r>
              <a:rPr lang="en-US" altLang="ko-KR" sz="1600" dirty="0"/>
              <a:t>Zero-Shot Transfer Possibility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54B26-9A0E-07FC-968E-5E5472FB4219}"/>
              </a:ext>
            </a:extLst>
          </p:cNvPr>
          <p:cNvSpPr txBox="1"/>
          <p:nvPr/>
        </p:nvSpPr>
        <p:spPr>
          <a:xfrm>
            <a:off x="8667226" y="3908857"/>
            <a:ext cx="3374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ConVIRT</a:t>
            </a:r>
            <a:endParaRPr lang="en-US" altLang="ko-KR" sz="1600" dirty="0"/>
          </a:p>
          <a:p>
            <a:r>
              <a:rPr lang="en-US" altLang="ko-KR" sz="1600" dirty="0"/>
              <a:t>(Contrastive Learning of Medical Visual Representations)</a:t>
            </a:r>
            <a:endParaRPr lang="ko-KR" altLang="en-US" sz="1600" dirty="0"/>
          </a:p>
        </p:txBody>
      </p:sp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47DF187B-6895-767C-0D49-45807A90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78" y="2708011"/>
            <a:ext cx="4950730" cy="23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332879-0314-DB72-A871-DA8037CB8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82" y="2618636"/>
            <a:ext cx="3088378" cy="2401692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803F16BF-461A-4392-809C-07EC4354A08E}"/>
              </a:ext>
            </a:extLst>
          </p:cNvPr>
          <p:cNvSpPr/>
          <p:nvPr/>
        </p:nvSpPr>
        <p:spPr>
          <a:xfrm rot="5400000">
            <a:off x="5801780" y="4414939"/>
            <a:ext cx="588435" cy="2070100"/>
          </a:xfrm>
          <a:prstGeom prst="chevron">
            <a:avLst>
              <a:gd name="adj" fmla="val 600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7BF9-D7D4-A534-E03C-B44C0557BADA}"/>
              </a:ext>
            </a:extLst>
          </p:cNvPr>
          <p:cNvSpPr txBox="1"/>
          <p:nvPr/>
        </p:nvSpPr>
        <p:spPr>
          <a:xfrm>
            <a:off x="1852688" y="5850203"/>
            <a:ext cx="848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CLIP</a:t>
            </a:r>
          </a:p>
          <a:p>
            <a:pPr algn="ctr"/>
            <a:r>
              <a:rPr lang="en-US" altLang="ko-KR" sz="1600" b="1" dirty="0"/>
              <a:t>(Contrastive Language Image Pre-training)</a:t>
            </a:r>
          </a:p>
          <a:p>
            <a:pPr algn="ctr"/>
            <a:r>
              <a:rPr lang="en-US" altLang="ko-KR" sz="1600" dirty="0"/>
              <a:t>Methodology for Learning Visual Representations Based on Web-Based Image-Text Pairs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52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B44B-7B85-9ABE-1922-C0D9C909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E94797-80AD-50FB-A67A-14D9A54C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WIT (</a:t>
            </a:r>
            <a:r>
              <a:rPr lang="en-US" altLang="ko-KR" dirty="0" err="1"/>
              <a:t>WebImage</a:t>
            </a:r>
            <a:r>
              <a:rPr lang="en-US" altLang="ko-KR" dirty="0"/>
              <a:t> Text)</a:t>
            </a:r>
            <a:endParaRPr lang="ko-KR" altLang="en-US" dirty="0"/>
          </a:p>
        </p:txBody>
      </p:sp>
      <p:pic>
        <p:nvPicPr>
          <p:cNvPr id="6146" name="Picture 2" descr="AI 이야기] 인간 VS 인공지능 (3)딥러닝의 시대를 연 알렉스넷(AlexNet)">
            <a:extLst>
              <a:ext uri="{FF2B5EF4-FFF2-40B4-BE49-F238E27FC236}">
                <a16:creationId xmlns:a16="http://schemas.microsoft.com/office/drawing/2014/main" id="{CAD4F373-FB54-F376-1568-3D1BB8F7D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5" y="3219775"/>
            <a:ext cx="4303147" cy="17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S COCO Dataset | Papers With Code">
            <a:extLst>
              <a:ext uri="{FF2B5EF4-FFF2-40B4-BE49-F238E27FC236}">
                <a16:creationId xmlns:a16="http://schemas.microsoft.com/office/drawing/2014/main" id="{A27E8876-2C09-A1B5-EC6E-1583B897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76" y="1225511"/>
            <a:ext cx="1977918" cy="19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epare COCO datasets — gluoncv 0.11.0 documentation">
            <a:extLst>
              <a:ext uri="{FF2B5EF4-FFF2-40B4-BE49-F238E27FC236}">
                <a16:creationId xmlns:a16="http://schemas.microsoft.com/office/drawing/2014/main" id="{38314F28-F40F-9AD6-B64B-EA587E61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1" y="2152028"/>
            <a:ext cx="2718695" cy="8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2284B-9B7A-AD0A-1740-CA2538C2154C}"/>
              </a:ext>
            </a:extLst>
          </p:cNvPr>
          <p:cNvSpPr txBox="1"/>
          <p:nvPr/>
        </p:nvSpPr>
        <p:spPr>
          <a:xfrm>
            <a:off x="504174" y="5266909"/>
            <a:ext cx="4465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high quality crowd-labeled dataset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600" dirty="0"/>
              <a:t>MS-COCO, Visual Genome, YFCC100M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600" dirty="0"/>
              <a:t>#100,000, modern standards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0CF94-6CE6-910F-59D2-8E2FF3258579}"/>
              </a:ext>
            </a:extLst>
          </p:cNvPr>
          <p:cNvSpPr txBox="1"/>
          <p:nvPr/>
        </p:nvSpPr>
        <p:spPr>
          <a:xfrm>
            <a:off x="8546489" y="4682134"/>
            <a:ext cx="36455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400 Million Image-Text Pairs from the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Using 500,000 queries, collecting up to 20,000 data pairs per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FF634-FD27-B432-EDE8-5B89DAF79A3D}"/>
              </a:ext>
            </a:extLst>
          </p:cNvPr>
          <p:cNvSpPr txBox="1"/>
          <p:nvPr/>
        </p:nvSpPr>
        <p:spPr>
          <a:xfrm>
            <a:off x="1299319" y="738187"/>
            <a:ext cx="30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crowd-labeled</a:t>
            </a:r>
            <a:r>
              <a:rPr lang="ko-KR" altLang="en-US" b="1" dirty="0"/>
              <a:t> </a:t>
            </a:r>
            <a:r>
              <a:rPr lang="en-US" altLang="ko-KR" b="1" dirty="0"/>
              <a:t>dataset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1A2A7-7DC5-8EFD-66DC-759151377DE2}"/>
              </a:ext>
            </a:extLst>
          </p:cNvPr>
          <p:cNvSpPr txBox="1"/>
          <p:nvPr/>
        </p:nvSpPr>
        <p:spPr>
          <a:xfrm>
            <a:off x="7655873" y="738187"/>
            <a:ext cx="257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WIT (</a:t>
            </a:r>
            <a:r>
              <a:rPr lang="en-US" altLang="ko-KR" b="1" dirty="0" err="1"/>
              <a:t>WebImageText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95EB429-3101-AA52-A7B5-395DE7732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t="-257" r="54071" b="50935"/>
          <a:stretch/>
        </p:blipFill>
        <p:spPr bwMode="auto">
          <a:xfrm>
            <a:off x="5585234" y="4531847"/>
            <a:ext cx="2193115" cy="17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DF5D4B-657A-38DC-C1E5-5389700156F2}"/>
              </a:ext>
            </a:extLst>
          </p:cNvPr>
          <p:cNvSpPr txBox="1"/>
          <p:nvPr/>
        </p:nvSpPr>
        <p:spPr>
          <a:xfrm>
            <a:off x="7578555" y="4640768"/>
            <a:ext cx="892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(Text)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F9E06-8ECD-436C-BD1F-46142DB2758B}"/>
              </a:ext>
            </a:extLst>
          </p:cNvPr>
          <p:cNvSpPr txBox="1"/>
          <p:nvPr/>
        </p:nvSpPr>
        <p:spPr>
          <a:xfrm>
            <a:off x="7716207" y="5426796"/>
            <a:ext cx="892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(Image)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9762EF-69CE-7EC8-EC07-1B0D738DD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471" y="1340338"/>
            <a:ext cx="7229574" cy="30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EE50-780A-A0CB-A337-2A3D4122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9B8975-83AF-BFE2-8F7D-5ACCCFF96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F7968-57B7-9265-BF57-09BDDB2F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148" b="22714"/>
          <a:stretch/>
        </p:blipFill>
        <p:spPr>
          <a:xfrm>
            <a:off x="407367" y="2028086"/>
            <a:ext cx="6156269" cy="4347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A8822A-97C9-13A5-77BA-6F447C07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4712"/>
          <a:stretch/>
        </p:blipFill>
        <p:spPr>
          <a:xfrm>
            <a:off x="6889184" y="924374"/>
            <a:ext cx="5114925" cy="290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94A2A-533F-2F5E-B203-4F805732C566}"/>
              </a:ext>
            </a:extLst>
          </p:cNvPr>
          <p:cNvSpPr txBox="1"/>
          <p:nvPr/>
        </p:nvSpPr>
        <p:spPr>
          <a:xfrm>
            <a:off x="407367" y="826718"/>
            <a:ext cx="4624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Contrastive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 dataset classifier from label text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Use for zero-shot prediction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09960-9339-6FD0-1B9C-51E431C83A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6115" y="4050115"/>
            <a:ext cx="2392469" cy="2325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ㅠ</a:t>
            </a:r>
            <a:endParaRPr lang="ko-KR" altLang="en-US" dirty="0"/>
          </a:p>
        </p:txBody>
      </p:sp>
      <p:pic>
        <p:nvPicPr>
          <p:cNvPr id="8" name="Picture 6" descr="Understanding Cosine Similarity in Python with Scikit-Learn">
            <a:extLst>
              <a:ext uri="{FF2B5EF4-FFF2-40B4-BE49-F238E27FC236}">
                <a16:creationId xmlns:a16="http://schemas.microsoft.com/office/drawing/2014/main" id="{BF671162-EEED-4BE0-1DFA-E7C6F4636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01" y="5643917"/>
            <a:ext cx="3987299" cy="9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CCD8C2-D51B-77CC-F446-BF5D23F59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501" y="5331470"/>
            <a:ext cx="2690093" cy="312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6B497-0BB2-A52F-00D2-47CAA84F7D90}"/>
              </a:ext>
            </a:extLst>
          </p:cNvPr>
          <p:cNvSpPr txBox="1"/>
          <p:nvPr/>
        </p:nvSpPr>
        <p:spPr>
          <a:xfrm>
            <a:off x="6538584" y="4971653"/>
            <a:ext cx="4465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L2 normalize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710B8-A72B-C92D-0087-7A2FCDCD6C9B}"/>
              </a:ext>
            </a:extLst>
          </p:cNvPr>
          <p:cNvSpPr txBox="1"/>
          <p:nvPr/>
        </p:nvSpPr>
        <p:spPr>
          <a:xfrm>
            <a:off x="6538583" y="4071761"/>
            <a:ext cx="5992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Batch size(N) * (image,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Both text and image are represented as vector values through their respective encoders.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154CE70-ADEE-456A-5623-E7F435B8A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t="3972" r="54071" b="88088"/>
          <a:stretch/>
        </p:blipFill>
        <p:spPr bwMode="auto">
          <a:xfrm>
            <a:off x="407367" y="3549822"/>
            <a:ext cx="1640916" cy="2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1DB99BE-9146-4C59-70F0-684288BF3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t="9798" r="54071" b="50935"/>
          <a:stretch/>
        </p:blipFill>
        <p:spPr bwMode="auto">
          <a:xfrm>
            <a:off x="639382" y="5492203"/>
            <a:ext cx="1176885" cy="7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71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53D5-2855-DE17-56FF-F1DB1DD6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09858E2-7F05-3809-01C6-46A84BC7B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Method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4D08E-2970-0920-9E28-AB018A35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148" b="22714"/>
          <a:stretch/>
        </p:blipFill>
        <p:spPr>
          <a:xfrm>
            <a:off x="187890" y="1725003"/>
            <a:ext cx="6156269" cy="4347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08717-60D7-A307-5046-FC84B350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107" b="11395"/>
          <a:stretch/>
        </p:blipFill>
        <p:spPr>
          <a:xfrm>
            <a:off x="6748362" y="4112316"/>
            <a:ext cx="5114925" cy="1653102"/>
          </a:xfrm>
          <a:prstGeom prst="rect">
            <a:avLst/>
          </a:prstGeom>
        </p:spPr>
      </p:pic>
      <p:pic>
        <p:nvPicPr>
          <p:cNvPr id="1030" name="Picture 6" descr="Understanding Cosine Similarity in Python with Scikit-Learn">
            <a:extLst>
              <a:ext uri="{FF2B5EF4-FFF2-40B4-BE49-F238E27FC236}">
                <a16:creationId xmlns:a16="http://schemas.microsoft.com/office/drawing/2014/main" id="{890B3B73-A0AA-015F-4AE8-3AEC7DE0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59" y="3196226"/>
            <a:ext cx="3274343" cy="8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sine Similarity - GeeksforGeeks">
            <a:extLst>
              <a:ext uri="{FF2B5EF4-FFF2-40B4-BE49-F238E27FC236}">
                <a16:creationId xmlns:a16="http://schemas.microsoft.com/office/drawing/2014/main" id="{1DE01E8C-D1A9-2B35-F183-53456BA23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9" t="11949" r="15949" b="28893"/>
          <a:stretch/>
        </p:blipFill>
        <p:spPr bwMode="auto">
          <a:xfrm>
            <a:off x="6892616" y="3043256"/>
            <a:ext cx="1274058" cy="95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A1A9EE-867C-3490-5A8F-873CB379B20B}"/>
              </a:ext>
            </a:extLst>
          </p:cNvPr>
          <p:cNvSpPr/>
          <p:nvPr/>
        </p:nvSpPr>
        <p:spPr>
          <a:xfrm>
            <a:off x="3408018" y="3734635"/>
            <a:ext cx="2687982" cy="2149574"/>
          </a:xfrm>
          <a:prstGeom prst="rect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BC9562-7045-89A5-20E1-EE0A4E861849}"/>
              </a:ext>
            </a:extLst>
          </p:cNvPr>
          <p:cNvSpPr/>
          <p:nvPr/>
        </p:nvSpPr>
        <p:spPr>
          <a:xfrm>
            <a:off x="6748361" y="5048303"/>
            <a:ext cx="5114925" cy="217755"/>
          </a:xfrm>
          <a:prstGeom prst="rect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151B1-5B2A-BB17-F4EB-549663E7350C}"/>
              </a:ext>
            </a:extLst>
          </p:cNvPr>
          <p:cNvSpPr/>
          <p:nvPr/>
        </p:nvSpPr>
        <p:spPr>
          <a:xfrm rot="16200000">
            <a:off x="3682246" y="3470455"/>
            <a:ext cx="2687982" cy="21395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37D3F7-B82A-E3F4-6429-64825211267A}"/>
              </a:ext>
            </a:extLst>
          </p:cNvPr>
          <p:cNvSpPr/>
          <p:nvPr/>
        </p:nvSpPr>
        <p:spPr>
          <a:xfrm>
            <a:off x="6748361" y="5244580"/>
            <a:ext cx="5114925" cy="21775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7EED5F-8453-ACBF-C335-10C353CB959D}"/>
              </a:ext>
            </a:extLst>
          </p:cNvPr>
          <p:cNvSpPr/>
          <p:nvPr/>
        </p:nvSpPr>
        <p:spPr>
          <a:xfrm>
            <a:off x="6992863" y="1190609"/>
            <a:ext cx="457396" cy="4071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03226C-3493-A6EE-66AF-425EA506CFE6}"/>
              </a:ext>
            </a:extLst>
          </p:cNvPr>
          <p:cNvSpPr/>
          <p:nvPr/>
        </p:nvSpPr>
        <p:spPr>
          <a:xfrm>
            <a:off x="6992863" y="1780272"/>
            <a:ext cx="457396" cy="40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A8D3E2-1BCF-7831-AE2F-CFFD7F588C25}"/>
                  </a:ext>
                </a:extLst>
              </p:cNvPr>
              <p:cNvSpPr txBox="1"/>
              <p:nvPr/>
            </p:nvSpPr>
            <p:spPr>
              <a:xfrm>
                <a:off x="7542749" y="1221684"/>
                <a:ext cx="19119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#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positive pair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A8D3E2-1BCF-7831-AE2F-CFFD7F588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49" y="1221684"/>
                <a:ext cx="1911934" cy="338554"/>
              </a:xfrm>
              <a:prstGeom prst="rect">
                <a:avLst/>
              </a:prstGeom>
              <a:blipFill>
                <a:blip r:embed="rId7"/>
                <a:stretch>
                  <a:fillRect l="-1592" t="-5357" r="-955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5BABE-B6C6-F1C3-4690-E85C81EC487A}"/>
                  </a:ext>
                </a:extLst>
              </p:cNvPr>
              <p:cNvSpPr txBox="1"/>
              <p:nvPr/>
            </p:nvSpPr>
            <p:spPr>
              <a:xfrm>
                <a:off x="7542749" y="1780272"/>
                <a:ext cx="40157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#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: negative pair (mismatch)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25BABE-B6C6-F1C3-4690-E85C81EC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49" y="1780272"/>
                <a:ext cx="4015740" cy="338554"/>
              </a:xfrm>
              <a:prstGeom prst="rect">
                <a:avLst/>
              </a:prstGeom>
              <a:blipFill>
                <a:blip r:embed="rId8"/>
                <a:stretch>
                  <a:fillRect l="-759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DC615EF-7634-F895-875D-AC26CD2887EB}"/>
              </a:ext>
            </a:extLst>
          </p:cNvPr>
          <p:cNvSpPr txBox="1"/>
          <p:nvPr/>
        </p:nvSpPr>
        <p:spPr>
          <a:xfrm>
            <a:off x="7542749" y="5920452"/>
            <a:ext cx="401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pretrain Text/Image Encoder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319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7D9B55-6F96-39CC-1105-CC3F91895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 Method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F2FFA-CBB7-924F-6239-81EE5B7B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22" t="920" r="-107" b="22768"/>
          <a:stretch/>
        </p:blipFill>
        <p:spPr>
          <a:xfrm>
            <a:off x="1685969" y="1531645"/>
            <a:ext cx="6075125" cy="43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3D2CC-E6D0-2B87-8744-CA877C71F38B}"/>
              </a:ext>
            </a:extLst>
          </p:cNvPr>
          <p:cNvSpPr txBox="1"/>
          <p:nvPr/>
        </p:nvSpPr>
        <p:spPr>
          <a:xfrm>
            <a:off x="1685969" y="1147634"/>
            <a:ext cx="23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downstream dataset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A0208-A699-4B4B-3500-4972DF3E769A}"/>
              </a:ext>
            </a:extLst>
          </p:cNvPr>
          <p:cNvSpPr txBox="1"/>
          <p:nvPr/>
        </p:nvSpPr>
        <p:spPr>
          <a:xfrm>
            <a:off x="2736846" y="2064425"/>
            <a:ext cx="162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Using Prompt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6DAA9-A8B9-EDC7-D6E4-5EE26241CBE6}"/>
              </a:ext>
            </a:extLst>
          </p:cNvPr>
          <p:cNvSpPr txBox="1"/>
          <p:nvPr/>
        </p:nvSpPr>
        <p:spPr>
          <a:xfrm>
            <a:off x="4362547" y="2317631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Pretrained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C7F5C-89F0-53EF-7D9B-F306574F6EBC}"/>
              </a:ext>
            </a:extLst>
          </p:cNvPr>
          <p:cNvSpPr txBox="1"/>
          <p:nvPr/>
        </p:nvSpPr>
        <p:spPr>
          <a:xfrm>
            <a:off x="3641489" y="4375325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Pretrained</a:t>
            </a:r>
            <a:endParaRPr lang="ko-KR" altLang="en-US" sz="1100" dirty="0"/>
          </a:p>
        </p:txBody>
      </p:sp>
      <p:pic>
        <p:nvPicPr>
          <p:cNvPr id="9" name="Picture 6" descr="Understanding Cosine Similarity in Python with Scikit-Learn">
            <a:extLst>
              <a:ext uri="{FF2B5EF4-FFF2-40B4-BE49-F238E27FC236}">
                <a16:creationId xmlns:a16="http://schemas.microsoft.com/office/drawing/2014/main" id="{07F7F09B-C474-CD8D-2D80-DA2BF972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094" y="4375325"/>
            <a:ext cx="3812610" cy="9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C53FEC-898D-091A-46EA-72F921BBEEA2}"/>
              </a:ext>
            </a:extLst>
          </p:cNvPr>
          <p:cNvSpPr txBox="1"/>
          <p:nvPr/>
        </p:nvSpPr>
        <p:spPr>
          <a:xfrm>
            <a:off x="873118" y="4512018"/>
            <a:ext cx="15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57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083C-8B6C-5004-268D-92652A62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8EE2FA1-07DD-3DD7-DABA-21255D978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Method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05125-D4E5-741B-44B6-D19548A19A61}"/>
              </a:ext>
            </a:extLst>
          </p:cNvPr>
          <p:cNvSpPr txBox="1"/>
          <p:nvPr/>
        </p:nvSpPr>
        <p:spPr>
          <a:xfrm>
            <a:off x="7287905" y="708188"/>
            <a:ext cx="47471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Train 5 </a:t>
            </a:r>
            <a:r>
              <a:rPr lang="en-US" altLang="ko-KR" dirty="0" err="1">
                <a:effectLst/>
              </a:rPr>
              <a:t>ResNets</a:t>
            </a:r>
            <a:r>
              <a:rPr lang="en-US" altLang="ko-KR" dirty="0">
                <a:effectLst/>
              </a:rPr>
              <a:t> and 3 Vision Transformers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effectLst/>
              </a:rPr>
              <a:t>ResNet50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effectLst/>
              </a:rPr>
              <a:t>ResNet101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effectLst/>
              </a:rPr>
              <a:t>RN50x4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effectLst/>
              </a:rPr>
              <a:t>RN50x16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effectLst/>
              </a:rPr>
              <a:t>RN50x64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Both"/>
            </a:pPr>
            <a:r>
              <a:rPr lang="en-US" altLang="ko-KR" dirty="0" err="1">
                <a:effectLst/>
              </a:rPr>
              <a:t>ViT</a:t>
            </a:r>
            <a:r>
              <a:rPr lang="en-US" altLang="ko-KR" dirty="0">
                <a:effectLst/>
              </a:rPr>
              <a:t>-B/32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Both"/>
            </a:pPr>
            <a:r>
              <a:rPr lang="en-US" altLang="ko-KR" dirty="0" err="1">
                <a:effectLst/>
              </a:rPr>
              <a:t>ViT</a:t>
            </a:r>
            <a:r>
              <a:rPr lang="en-US" altLang="ko-KR" dirty="0">
                <a:effectLst/>
              </a:rPr>
              <a:t>-B/16</a:t>
            </a:r>
          </a:p>
          <a:p>
            <a:pPr marL="342900" indent="-342900">
              <a:buAutoNum type="arabicParenBoth"/>
            </a:pPr>
            <a:r>
              <a:rPr lang="en-US" altLang="ko-KR" dirty="0" err="1"/>
              <a:t>V</a:t>
            </a:r>
            <a:r>
              <a:rPr lang="en-US" altLang="ko-KR" dirty="0" err="1">
                <a:effectLst/>
              </a:rPr>
              <a:t>iT</a:t>
            </a:r>
            <a:r>
              <a:rPr lang="en-US" altLang="ko-KR" dirty="0">
                <a:effectLst/>
              </a:rPr>
              <a:t>-L/14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3B77-7FAD-55CB-A4B7-436A7D8301FA}"/>
                  </a:ext>
                </a:extLst>
              </p:cNvPr>
              <p:cNvSpPr txBox="1"/>
              <p:nvPr/>
            </p:nvSpPr>
            <p:spPr>
              <a:xfrm>
                <a:off x="407367" y="750668"/>
                <a:ext cx="6730412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Trained from scratch (Not using ImageNet pretrained weight)</a:t>
                </a:r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minibatch size : 32,768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32 epochs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Adam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Cosine learning rate scheduler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t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 : 0.07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Mixed precision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r>
                  <a:rPr lang="en-US" altLang="ko-KR" dirty="0"/>
                  <a:t>Res50x64 : #592 V100 * 18Days</a:t>
                </a:r>
              </a:p>
              <a:p>
                <a:r>
                  <a:rPr lang="en-US" altLang="ko-KR" dirty="0"/>
                  <a:t>Largest </a:t>
                </a:r>
                <a:r>
                  <a:rPr lang="en-US" altLang="ko-KR" dirty="0" err="1"/>
                  <a:t>ViT</a:t>
                </a:r>
                <a:r>
                  <a:rPr lang="en-US" altLang="ko-KR" dirty="0"/>
                  <a:t> : #256 V100 * 12Days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r>
                  <a:rPr lang="ko-KR" alt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3B77-7FAD-55CB-A4B7-436A7D83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7" y="750668"/>
                <a:ext cx="6730412" cy="3693319"/>
              </a:xfrm>
              <a:prstGeom prst="rect">
                <a:avLst/>
              </a:prstGeom>
              <a:blipFill>
                <a:blip r:embed="rId3"/>
                <a:stretch>
                  <a:fillRect l="-996" t="-8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54213B2B-710E-0FC9-1452-A9C1E4DD3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7" y="3988219"/>
            <a:ext cx="4747146" cy="266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94861D0-17E3-B63D-13DD-0296B22E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0848"/>
            <a:ext cx="5584209" cy="337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36793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2017F-0B6A-4A33-80A3-869CB6EB1969}">
  <ds:schemaRefs>
    <ds:schemaRef ds:uri="http://purl.org/dc/terms/"/>
    <ds:schemaRef ds:uri="http://schemas.microsoft.com/office/2006/documentManagement/types"/>
    <ds:schemaRef ds:uri="22581f4f-6acc-462e-a804-5f53744ac23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14247</TotalTime>
  <Words>1248</Words>
  <Application>Microsoft Office PowerPoint</Application>
  <PresentationFormat>와이드스크린</PresentationFormat>
  <Paragraphs>220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-apple-system</vt:lpstr>
      <vt:lpstr>Gill Sans</vt:lpstr>
      <vt:lpstr>Noto Sans Demilight</vt:lpstr>
      <vt:lpstr>Noto Sans KR</vt:lpstr>
      <vt:lpstr>맑은 고딕</vt:lpstr>
      <vt:lpstr>Arial</vt:lpstr>
      <vt:lpstr>Arial Black</vt:lpstr>
      <vt:lpstr>Cambria Math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517</cp:revision>
  <cp:lastPrinted>2015-03-27T06:32:35Z</cp:lastPrinted>
  <dcterms:created xsi:type="dcterms:W3CDTF">2013-03-09T07:47:17Z</dcterms:created>
  <dcterms:modified xsi:type="dcterms:W3CDTF">2025-02-11T02:52:45Z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